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sldIdLst>
    <p:sldId id="257" r:id="rId5"/>
    <p:sldId id="266" r:id="rId6"/>
    <p:sldId id="268" r:id="rId7"/>
    <p:sldId id="267"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3A37E5-D5A9-44BF-BBF4-4D90525B7187}" v="7" dt="2021-12-21T16:23:38.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sbury, Stephen" userId="622b18ad-fc4f-4667-b7b7-54718d8207b1" providerId="ADAL" clId="{553A37E5-D5A9-44BF-BBF4-4D90525B7187}"/>
    <pc:docChg chg="undo redo custSel addSld delSld modSld sldOrd">
      <pc:chgData name="Salsbury, Stephen" userId="622b18ad-fc4f-4667-b7b7-54718d8207b1" providerId="ADAL" clId="{553A37E5-D5A9-44BF-BBF4-4D90525B7187}" dt="2021-12-21T16:32:01.568" v="1493" actId="207"/>
      <pc:docMkLst>
        <pc:docMk/>
      </pc:docMkLst>
      <pc:sldChg chg="modSp mod">
        <pc:chgData name="Salsbury, Stephen" userId="622b18ad-fc4f-4667-b7b7-54718d8207b1" providerId="ADAL" clId="{553A37E5-D5A9-44BF-BBF4-4D90525B7187}" dt="2021-12-21T16:06:21.923" v="700" actId="20577"/>
        <pc:sldMkLst>
          <pc:docMk/>
          <pc:sldMk cId="4043737824" sldId="257"/>
        </pc:sldMkLst>
        <pc:spChg chg="mod">
          <ac:chgData name="Salsbury, Stephen" userId="622b18ad-fc4f-4667-b7b7-54718d8207b1" providerId="ADAL" clId="{553A37E5-D5A9-44BF-BBF4-4D90525B7187}" dt="2021-12-21T16:06:21.923" v="700" actId="20577"/>
          <ac:spMkLst>
            <pc:docMk/>
            <pc:sldMk cId="4043737824" sldId="257"/>
            <ac:spMk id="2" creationId="{78FD68DA-43BA-4508-8DE2-BA9BB7B2FA5B}"/>
          </ac:spMkLst>
        </pc:spChg>
        <pc:spChg chg="mod">
          <ac:chgData name="Salsbury, Stephen" userId="622b18ad-fc4f-4667-b7b7-54718d8207b1" providerId="ADAL" clId="{553A37E5-D5A9-44BF-BBF4-4D90525B7187}" dt="2021-12-21T15:43:50.814" v="48" actId="1076"/>
          <ac:spMkLst>
            <pc:docMk/>
            <pc:sldMk cId="4043737824" sldId="257"/>
            <ac:spMk id="3" creationId="{A8E9CFF2-3777-4FF4-A759-8491175B0B7C}"/>
          </ac:spMkLst>
        </pc:spChg>
      </pc:sldChg>
      <pc:sldChg chg="addSp delSp modSp del mod">
        <pc:chgData name="Salsbury, Stephen" userId="622b18ad-fc4f-4667-b7b7-54718d8207b1" providerId="ADAL" clId="{553A37E5-D5A9-44BF-BBF4-4D90525B7187}" dt="2021-12-21T16:23:41.181" v="1384" actId="47"/>
        <pc:sldMkLst>
          <pc:docMk/>
          <pc:sldMk cId="3712970338" sldId="259"/>
        </pc:sldMkLst>
        <pc:spChg chg="del mod">
          <ac:chgData name="Salsbury, Stephen" userId="622b18ad-fc4f-4667-b7b7-54718d8207b1" providerId="ADAL" clId="{553A37E5-D5A9-44BF-BBF4-4D90525B7187}" dt="2021-12-21T15:53:16.723" v="162" actId="21"/>
          <ac:spMkLst>
            <pc:docMk/>
            <pc:sldMk cId="3712970338" sldId="259"/>
            <ac:spMk id="2" creationId="{9AB2EA78-AEB3-469B-9025-3B17201A457B}"/>
          </ac:spMkLst>
        </pc:spChg>
        <pc:spChg chg="add mod">
          <ac:chgData name="Salsbury, Stephen" userId="622b18ad-fc4f-4667-b7b7-54718d8207b1" providerId="ADAL" clId="{553A37E5-D5A9-44BF-BBF4-4D90525B7187}" dt="2021-12-21T15:53:16.723" v="162" actId="21"/>
          <ac:spMkLst>
            <pc:docMk/>
            <pc:sldMk cId="3712970338" sldId="259"/>
            <ac:spMk id="5" creationId="{2B70E693-278B-45D7-B882-2D1A723649A7}"/>
          </ac:spMkLst>
        </pc:spChg>
      </pc:sldChg>
      <pc:sldChg chg="del">
        <pc:chgData name="Salsbury, Stephen" userId="622b18ad-fc4f-4667-b7b7-54718d8207b1" providerId="ADAL" clId="{553A37E5-D5A9-44BF-BBF4-4D90525B7187}" dt="2021-12-21T16:23:43.974" v="1385" actId="47"/>
        <pc:sldMkLst>
          <pc:docMk/>
          <pc:sldMk cId="478237430" sldId="260"/>
        </pc:sldMkLst>
      </pc:sldChg>
      <pc:sldChg chg="del">
        <pc:chgData name="Salsbury, Stephen" userId="622b18ad-fc4f-4667-b7b7-54718d8207b1" providerId="ADAL" clId="{553A37E5-D5A9-44BF-BBF4-4D90525B7187}" dt="2021-12-21T15:53:09.549" v="160" actId="47"/>
        <pc:sldMkLst>
          <pc:docMk/>
          <pc:sldMk cId="3072441005" sldId="261"/>
        </pc:sldMkLst>
      </pc:sldChg>
      <pc:sldChg chg="del">
        <pc:chgData name="Salsbury, Stephen" userId="622b18ad-fc4f-4667-b7b7-54718d8207b1" providerId="ADAL" clId="{553A37E5-D5A9-44BF-BBF4-4D90525B7187}" dt="2021-12-21T15:53:08.788" v="159" actId="47"/>
        <pc:sldMkLst>
          <pc:docMk/>
          <pc:sldMk cId="1184725131" sldId="262"/>
        </pc:sldMkLst>
      </pc:sldChg>
      <pc:sldChg chg="del">
        <pc:chgData name="Salsbury, Stephen" userId="622b18ad-fc4f-4667-b7b7-54718d8207b1" providerId="ADAL" clId="{553A37E5-D5A9-44BF-BBF4-4D90525B7187}" dt="2021-12-21T15:53:11.101" v="161" actId="47"/>
        <pc:sldMkLst>
          <pc:docMk/>
          <pc:sldMk cId="4292969457" sldId="263"/>
        </pc:sldMkLst>
      </pc:sldChg>
      <pc:sldChg chg="del">
        <pc:chgData name="Salsbury, Stephen" userId="622b18ad-fc4f-4667-b7b7-54718d8207b1" providerId="ADAL" clId="{553A37E5-D5A9-44BF-BBF4-4D90525B7187}" dt="2021-12-21T16:23:46.837" v="1386" actId="47"/>
        <pc:sldMkLst>
          <pc:docMk/>
          <pc:sldMk cId="1612587472" sldId="264"/>
        </pc:sldMkLst>
      </pc:sldChg>
      <pc:sldChg chg="del">
        <pc:chgData name="Salsbury, Stephen" userId="622b18ad-fc4f-4667-b7b7-54718d8207b1" providerId="ADAL" clId="{553A37E5-D5A9-44BF-BBF4-4D90525B7187}" dt="2021-12-21T16:24:00.421" v="1387" actId="47"/>
        <pc:sldMkLst>
          <pc:docMk/>
          <pc:sldMk cId="3837430106" sldId="265"/>
        </pc:sldMkLst>
      </pc:sldChg>
      <pc:sldChg chg="addSp modSp new mod ord">
        <pc:chgData name="Salsbury, Stephen" userId="622b18ad-fc4f-4667-b7b7-54718d8207b1" providerId="ADAL" clId="{553A37E5-D5A9-44BF-BBF4-4D90525B7187}" dt="2021-12-21T16:31:38.208" v="1484" actId="207"/>
        <pc:sldMkLst>
          <pc:docMk/>
          <pc:sldMk cId="1464776039" sldId="266"/>
        </pc:sldMkLst>
        <pc:spChg chg="add mod">
          <ac:chgData name="Salsbury, Stephen" userId="622b18ad-fc4f-4667-b7b7-54718d8207b1" providerId="ADAL" clId="{553A37E5-D5A9-44BF-BBF4-4D90525B7187}" dt="2021-12-21T16:31:38.208" v="1484" actId="207"/>
          <ac:spMkLst>
            <pc:docMk/>
            <pc:sldMk cId="1464776039" sldId="266"/>
            <ac:spMk id="2" creationId="{DE9AD0C9-84C4-4514-A65C-6EF979F6D77F}"/>
          </ac:spMkLst>
        </pc:spChg>
      </pc:sldChg>
      <pc:sldChg chg="modSp add mod ord">
        <pc:chgData name="Salsbury, Stephen" userId="622b18ad-fc4f-4667-b7b7-54718d8207b1" providerId="ADAL" clId="{553A37E5-D5A9-44BF-BBF4-4D90525B7187}" dt="2021-12-21T16:31:55.377" v="1490" actId="207"/>
        <pc:sldMkLst>
          <pc:docMk/>
          <pc:sldMk cId="200717613" sldId="267"/>
        </pc:sldMkLst>
        <pc:spChg chg="mod">
          <ac:chgData name="Salsbury, Stephen" userId="622b18ad-fc4f-4667-b7b7-54718d8207b1" providerId="ADAL" clId="{553A37E5-D5A9-44BF-BBF4-4D90525B7187}" dt="2021-12-21T16:31:55.377" v="1490" actId="207"/>
          <ac:spMkLst>
            <pc:docMk/>
            <pc:sldMk cId="200717613" sldId="267"/>
            <ac:spMk id="2" creationId="{DE9AD0C9-84C4-4514-A65C-6EF979F6D77F}"/>
          </ac:spMkLst>
        </pc:spChg>
      </pc:sldChg>
      <pc:sldChg chg="modSp add mod">
        <pc:chgData name="Salsbury, Stephen" userId="622b18ad-fc4f-4667-b7b7-54718d8207b1" providerId="ADAL" clId="{553A37E5-D5A9-44BF-BBF4-4D90525B7187}" dt="2021-12-21T16:31:48.800" v="1487" actId="207"/>
        <pc:sldMkLst>
          <pc:docMk/>
          <pc:sldMk cId="2610813719" sldId="268"/>
        </pc:sldMkLst>
        <pc:spChg chg="mod">
          <ac:chgData name="Salsbury, Stephen" userId="622b18ad-fc4f-4667-b7b7-54718d8207b1" providerId="ADAL" clId="{553A37E5-D5A9-44BF-BBF4-4D90525B7187}" dt="2021-12-21T16:31:48.800" v="1487" actId="207"/>
          <ac:spMkLst>
            <pc:docMk/>
            <pc:sldMk cId="2610813719" sldId="268"/>
            <ac:spMk id="2" creationId="{DE9AD0C9-84C4-4514-A65C-6EF979F6D77F}"/>
          </ac:spMkLst>
        </pc:spChg>
      </pc:sldChg>
      <pc:sldChg chg="modSp add mod">
        <pc:chgData name="Salsbury, Stephen" userId="622b18ad-fc4f-4667-b7b7-54718d8207b1" providerId="ADAL" clId="{553A37E5-D5A9-44BF-BBF4-4D90525B7187}" dt="2021-12-21T16:32:01.568" v="1493" actId="207"/>
        <pc:sldMkLst>
          <pc:docMk/>
          <pc:sldMk cId="2173937267" sldId="269"/>
        </pc:sldMkLst>
        <pc:spChg chg="mod">
          <ac:chgData name="Salsbury, Stephen" userId="622b18ad-fc4f-4667-b7b7-54718d8207b1" providerId="ADAL" clId="{553A37E5-D5A9-44BF-BBF4-4D90525B7187}" dt="2021-12-21T16:32:01.568" v="1493" actId="207"/>
          <ac:spMkLst>
            <pc:docMk/>
            <pc:sldMk cId="2173937267" sldId="269"/>
            <ac:spMk id="2" creationId="{DE9AD0C9-84C4-4514-A65C-6EF979F6D77F}"/>
          </ac:spMkLst>
        </pc:spChg>
      </pc:sldChg>
      <pc:sldChg chg="add del">
        <pc:chgData name="Salsbury, Stephen" userId="622b18ad-fc4f-4667-b7b7-54718d8207b1" providerId="ADAL" clId="{553A37E5-D5A9-44BF-BBF4-4D90525B7187}" dt="2021-12-21T16:23:12.307" v="1380" actId="47"/>
        <pc:sldMkLst>
          <pc:docMk/>
          <pc:sldMk cId="3507893233" sldId="269"/>
        </pc:sldMkLst>
      </pc:sldChg>
      <pc:sldChg chg="add del">
        <pc:chgData name="Salsbury, Stephen" userId="622b18ad-fc4f-4667-b7b7-54718d8207b1" providerId="ADAL" clId="{553A37E5-D5A9-44BF-BBF4-4D90525B7187}" dt="2021-12-21T16:23:10.483" v="1379" actId="47"/>
        <pc:sldMkLst>
          <pc:docMk/>
          <pc:sldMk cId="4103664750" sldId="270"/>
        </pc:sldMkLst>
      </pc:sldChg>
      <pc:sldChg chg="add del">
        <pc:chgData name="Salsbury, Stephen" userId="622b18ad-fc4f-4667-b7b7-54718d8207b1" providerId="ADAL" clId="{553A37E5-D5A9-44BF-BBF4-4D90525B7187}" dt="2021-12-21T16:23:08.692" v="1378" actId="47"/>
        <pc:sldMkLst>
          <pc:docMk/>
          <pc:sldMk cId="1985323730" sldId="271"/>
        </pc:sldMkLst>
      </pc:sldChg>
    </pc:docChg>
  </pc:docChgLst>
  <pc:docChgLst>
    <pc:chgData name="Salsbury, Stephen" userId="622b18ad-fc4f-4667-b7b7-54718d8207b1" providerId="ADAL" clId="{870AF293-8042-4FAB-A53D-D9C5F851EC78}"/>
    <pc:docChg chg="custSel addSld modSld">
      <pc:chgData name="Salsbury, Stephen" userId="622b18ad-fc4f-4667-b7b7-54718d8207b1" providerId="ADAL" clId="{870AF293-8042-4FAB-A53D-D9C5F851EC78}" dt="2021-12-21T02:31:39.967" v="477" actId="113"/>
      <pc:docMkLst>
        <pc:docMk/>
      </pc:docMkLst>
      <pc:sldChg chg="modSp">
        <pc:chgData name="Salsbury, Stephen" userId="622b18ad-fc4f-4667-b7b7-54718d8207b1" providerId="ADAL" clId="{870AF293-8042-4FAB-A53D-D9C5F851EC78}" dt="2021-12-21T02:24:16.440" v="101" actId="20577"/>
        <pc:sldMkLst>
          <pc:docMk/>
          <pc:sldMk cId="478237430" sldId="260"/>
        </pc:sldMkLst>
        <pc:spChg chg="mod">
          <ac:chgData name="Salsbury, Stephen" userId="622b18ad-fc4f-4667-b7b7-54718d8207b1" providerId="ADAL" clId="{870AF293-8042-4FAB-A53D-D9C5F851EC78}" dt="2021-12-21T02:24:16.440" v="101" actId="20577"/>
          <ac:spMkLst>
            <pc:docMk/>
            <pc:sldMk cId="478237430" sldId="260"/>
            <ac:spMk id="6" creationId="{7EEBDA89-6A2A-429B-918B-B90CE38F3398}"/>
          </ac:spMkLst>
        </pc:spChg>
      </pc:sldChg>
      <pc:sldChg chg="modSp add">
        <pc:chgData name="Salsbury, Stephen" userId="622b18ad-fc4f-4667-b7b7-54718d8207b1" providerId="ADAL" clId="{870AF293-8042-4FAB-A53D-D9C5F851EC78}" dt="2021-12-21T02:30:42.247" v="471" actId="14100"/>
        <pc:sldMkLst>
          <pc:docMk/>
          <pc:sldMk cId="1612587472" sldId="264"/>
        </pc:sldMkLst>
        <pc:spChg chg="mod">
          <ac:chgData name="Salsbury, Stephen" userId="622b18ad-fc4f-4667-b7b7-54718d8207b1" providerId="ADAL" clId="{870AF293-8042-4FAB-A53D-D9C5F851EC78}" dt="2021-12-21T02:30:42.247" v="471" actId="14100"/>
          <ac:spMkLst>
            <pc:docMk/>
            <pc:sldMk cId="1612587472" sldId="264"/>
            <ac:spMk id="6" creationId="{7EEBDA89-6A2A-429B-918B-B90CE38F3398}"/>
          </ac:spMkLst>
        </pc:spChg>
      </pc:sldChg>
      <pc:sldChg chg="modSp add">
        <pc:chgData name="Salsbury, Stephen" userId="622b18ad-fc4f-4667-b7b7-54718d8207b1" providerId="ADAL" clId="{870AF293-8042-4FAB-A53D-D9C5F851EC78}" dt="2021-12-21T02:31:39.967" v="477" actId="113"/>
        <pc:sldMkLst>
          <pc:docMk/>
          <pc:sldMk cId="3837430106" sldId="265"/>
        </pc:sldMkLst>
        <pc:spChg chg="mod">
          <ac:chgData name="Salsbury, Stephen" userId="622b18ad-fc4f-4667-b7b7-54718d8207b1" providerId="ADAL" clId="{870AF293-8042-4FAB-A53D-D9C5F851EC78}" dt="2021-12-21T02:31:39.967" v="477" actId="113"/>
          <ac:spMkLst>
            <pc:docMk/>
            <pc:sldMk cId="3837430106" sldId="265"/>
            <ac:spMk id="6" creationId="{7EEBDA89-6A2A-429B-918B-B90CE38F339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12/21/2021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12/21/2021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12/21/2021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12/21/2021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12/21/2021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12/21/2021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12/21/2021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12/21/2021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12/21/2021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12/21/2021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12/21/2021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12/21/2021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605571" y="791266"/>
            <a:ext cx="6586429" cy="3572872"/>
          </a:xfrm>
        </p:spPr>
        <p:txBody>
          <a:bodyPr>
            <a:normAutofit/>
          </a:bodyPr>
          <a:lstStyle/>
          <a:p>
            <a:r>
              <a:rPr lang="en-US" sz="4800" dirty="0"/>
              <a:t>Law Department</a:t>
            </a:r>
            <a:br>
              <a:rPr lang="en-US" sz="4800" dirty="0"/>
            </a:br>
            <a:r>
              <a:rPr lang="en-US" sz="4800" dirty="0"/>
              <a:t>Audit Status Report</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605571" y="4656965"/>
            <a:ext cx="6269347" cy="1021498"/>
          </a:xfrm>
        </p:spPr>
        <p:txBody>
          <a:bodyPr>
            <a:normAutofit lnSpcReduction="10000"/>
          </a:bodyPr>
          <a:lstStyle/>
          <a:p>
            <a:r>
              <a:rPr lang="en-US" sz="2400" dirty="0">
                <a:solidFill>
                  <a:schemeClr val="tx1">
                    <a:lumMod val="85000"/>
                    <a:lumOff val="15000"/>
                  </a:schemeClr>
                </a:solidFill>
              </a:rPr>
              <a:t>Board of Estimates</a:t>
            </a:r>
          </a:p>
          <a:p>
            <a:r>
              <a:rPr lang="en-US" dirty="0">
                <a:solidFill>
                  <a:schemeClr val="tx1">
                    <a:lumMod val="85000"/>
                    <a:lumOff val="15000"/>
                  </a:schemeClr>
                </a:solidFill>
              </a:rPr>
              <a:t>December 22, 2021</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Baltimore City seal - Greater Baltimore Committee">
            <a:extLst>
              <a:ext uri="{FF2B5EF4-FFF2-40B4-BE49-F238E27FC236}">
                <a16:creationId xmlns:a16="http://schemas.microsoft.com/office/drawing/2014/main" id="{85453823-1BFA-416A-AD57-236FD7394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3764"/>
            <a:ext cx="4616314" cy="4828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AD0C9-84C4-4514-A65C-6EF979F6D77F}"/>
              </a:ext>
            </a:extLst>
          </p:cNvPr>
          <p:cNvSpPr txBox="1">
            <a:spLocks/>
          </p:cNvSpPr>
          <p:nvPr/>
        </p:nvSpPr>
        <p:spPr>
          <a:xfrm>
            <a:off x="1066800" y="1273900"/>
            <a:ext cx="10058400" cy="4310199"/>
          </a:xfrm>
          <a:prstGeom prst="rect">
            <a:avLst/>
          </a:prstGeom>
        </p:spPr>
        <p:txBody>
          <a:bodyPr anchor="ctr">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2600" b="1" dirty="0">
                <a:solidFill>
                  <a:srgbClr val="FF0000"/>
                </a:solidFill>
                <a:latin typeface="Times New Roman" panose="02020603050405020304" pitchFamily="18" charset="0"/>
                <a:cs typeface="Times New Roman" panose="02020603050405020304" pitchFamily="18" charset="0"/>
              </a:rPr>
              <a:t>Finding #1</a:t>
            </a:r>
            <a:r>
              <a:rPr lang="en-US" sz="2600" dirty="0">
                <a:solidFill>
                  <a:schemeClr val="tx1"/>
                </a:solidFill>
                <a:latin typeface="Times New Roman" panose="02020603050405020304" pitchFamily="18" charset="0"/>
                <a:cs typeface="Times New Roman" panose="02020603050405020304" pitchFamily="18" charset="0"/>
              </a:rPr>
              <a:t>: Percent of Public Information Act Requests answered on time: the performance metric does not measure the actual response time for the entire PIA process.</a:t>
            </a:r>
            <a:br>
              <a:rPr lang="en-US" sz="2600" dirty="0">
                <a:solidFill>
                  <a:schemeClr val="tx1"/>
                </a:solidFill>
                <a:latin typeface="Times New Roman" panose="02020603050405020304" pitchFamily="18" charset="0"/>
                <a:cs typeface="Times New Roman" panose="02020603050405020304" pitchFamily="18" charset="0"/>
              </a:rPr>
            </a:br>
            <a:br>
              <a:rPr lang="en-US" sz="2600" dirty="0">
                <a:solidFill>
                  <a:schemeClr val="tx1"/>
                </a:solidFill>
                <a:latin typeface="Times New Roman" panose="02020603050405020304" pitchFamily="18" charset="0"/>
                <a:cs typeface="Times New Roman" panose="02020603050405020304" pitchFamily="18" charset="0"/>
              </a:rPr>
            </a:br>
            <a:r>
              <a:rPr lang="en-US" sz="2600" b="1" dirty="0">
                <a:solidFill>
                  <a:srgbClr val="FF0000"/>
                </a:solidFill>
                <a:latin typeface="Times New Roman" panose="02020603050405020304" pitchFamily="18" charset="0"/>
                <a:cs typeface="Times New Roman" panose="02020603050405020304" pitchFamily="18" charset="0"/>
              </a:rPr>
              <a:t>Recommendation 1(a)</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a:solidFill>
                  <a:schemeClr val="tx1"/>
                </a:solidFill>
                <a:latin typeface="Times New Roman" panose="02020603050405020304" pitchFamily="18" charset="0"/>
                <a:cs typeface="Times New Roman" panose="02020603050405020304" pitchFamily="18" charset="0"/>
              </a:rPr>
              <a:t>City’s Administration consider: (1) centralizing the PIA process; and (2) developing and implementing overarching guidance such as formal (written, approved, dated) policies and procedures to provide consistency, oversight, and Citywide tracking of PIA requests.  </a:t>
            </a:r>
            <a:br>
              <a:rPr lang="en-US" sz="2600" dirty="0">
                <a:solidFill>
                  <a:schemeClr val="tx1"/>
                </a:solidFill>
                <a:latin typeface="Times New Roman" panose="02020603050405020304" pitchFamily="18" charset="0"/>
                <a:cs typeface="Times New Roman" panose="02020603050405020304" pitchFamily="18" charset="0"/>
              </a:rPr>
            </a:br>
            <a:br>
              <a:rPr lang="en-US" sz="2600" dirty="0">
                <a:solidFill>
                  <a:schemeClr val="tx1"/>
                </a:solidFill>
                <a:latin typeface="Times New Roman" panose="02020603050405020304" pitchFamily="18" charset="0"/>
                <a:cs typeface="Times New Roman" panose="02020603050405020304" pitchFamily="18" charset="0"/>
              </a:rPr>
            </a:br>
            <a:r>
              <a:rPr lang="en-US" sz="2600" b="1" dirty="0">
                <a:solidFill>
                  <a:srgbClr val="FF0000"/>
                </a:solidFill>
                <a:latin typeface="Times New Roman" panose="02020603050405020304" pitchFamily="18" charset="0"/>
                <a:cs typeface="Times New Roman" panose="02020603050405020304" pitchFamily="18" charset="0"/>
              </a:rPr>
              <a:t>Update</a:t>
            </a:r>
            <a:r>
              <a:rPr lang="en-US" sz="26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600" dirty="0">
                <a:solidFill>
                  <a:schemeClr val="tx1"/>
                </a:solidFill>
                <a:latin typeface="Times New Roman" panose="02020603050405020304" pitchFamily="18" charset="0"/>
                <a:cs typeface="Times New Roman" panose="02020603050405020304" pitchFamily="18" charset="0"/>
              </a:rPr>
              <a:t>The Administration’s Chief Data Officer, is creating a centralized system for tracking PIA requests that agencies receive to be able to provide the requested data.</a:t>
            </a:r>
            <a:br>
              <a:rPr lang="en-US"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77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AD0C9-84C4-4514-A65C-6EF979F6D77F}"/>
              </a:ext>
            </a:extLst>
          </p:cNvPr>
          <p:cNvSpPr txBox="1">
            <a:spLocks/>
          </p:cNvSpPr>
          <p:nvPr/>
        </p:nvSpPr>
        <p:spPr>
          <a:xfrm>
            <a:off x="1066800" y="1273900"/>
            <a:ext cx="10058400" cy="4310199"/>
          </a:xfrm>
          <a:prstGeom prst="rect">
            <a:avLst/>
          </a:prstGeom>
        </p:spPr>
        <p:txBody>
          <a:bodyPr anchor="ctr">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2600" b="1" dirty="0">
                <a:solidFill>
                  <a:srgbClr val="FF0000"/>
                </a:solidFill>
                <a:latin typeface="Times New Roman" panose="02020603050405020304" pitchFamily="18" charset="0"/>
                <a:cs typeface="Times New Roman" panose="02020603050405020304" pitchFamily="18" charset="0"/>
              </a:rPr>
              <a:t>Finding #1</a:t>
            </a:r>
            <a:r>
              <a:rPr lang="en-US" sz="2600" dirty="0">
                <a:solidFill>
                  <a:schemeClr val="tx1"/>
                </a:solidFill>
                <a:latin typeface="Times New Roman" panose="02020603050405020304" pitchFamily="18" charset="0"/>
                <a:cs typeface="Times New Roman" panose="02020603050405020304" pitchFamily="18" charset="0"/>
              </a:rPr>
              <a:t>: Percent of Public Information Act Requests answered on time: the performance metric does not measure the actual response time for the entire PIA process.</a:t>
            </a:r>
            <a:br>
              <a:rPr lang="en-US" sz="2600" dirty="0">
                <a:solidFill>
                  <a:schemeClr val="tx1"/>
                </a:solidFill>
                <a:latin typeface="Times New Roman" panose="02020603050405020304" pitchFamily="18" charset="0"/>
                <a:cs typeface="Times New Roman" panose="02020603050405020304" pitchFamily="18" charset="0"/>
              </a:rPr>
            </a:br>
            <a:br>
              <a:rPr lang="en-US" sz="2600" dirty="0">
                <a:solidFill>
                  <a:srgbClr val="FF0000"/>
                </a:solidFill>
                <a:latin typeface="Times New Roman" panose="02020603050405020304" pitchFamily="18" charset="0"/>
                <a:cs typeface="Times New Roman" panose="02020603050405020304" pitchFamily="18" charset="0"/>
              </a:rPr>
            </a:br>
            <a:r>
              <a:rPr lang="en-US" sz="2600" b="1" dirty="0">
                <a:solidFill>
                  <a:srgbClr val="FF0000"/>
                </a:solidFill>
                <a:latin typeface="Times New Roman" panose="02020603050405020304" pitchFamily="18" charset="0"/>
                <a:cs typeface="Times New Roman" panose="02020603050405020304" pitchFamily="18" charset="0"/>
              </a:rPr>
              <a:t>Recommendation 1(b)</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a:solidFill>
                  <a:schemeClr val="tx1"/>
                </a:solidFill>
                <a:latin typeface="Times New Roman" panose="02020603050405020304" pitchFamily="18" charset="0"/>
                <a:cs typeface="Times New Roman" panose="02020603050405020304" pitchFamily="18" charset="0"/>
              </a:rPr>
              <a:t>City Solicitor conduct independent research on the industry standard and / or comparable cities to establish performance metrics that are applicable to Law Department’s goals and objectives.  </a:t>
            </a:r>
            <a:br>
              <a:rPr lang="en-US" sz="2600" dirty="0">
                <a:solidFill>
                  <a:schemeClr val="tx1"/>
                </a:solidFill>
                <a:latin typeface="Times New Roman" panose="02020603050405020304" pitchFamily="18" charset="0"/>
                <a:cs typeface="Times New Roman" panose="02020603050405020304" pitchFamily="18" charset="0"/>
              </a:rPr>
            </a:br>
            <a:br>
              <a:rPr lang="en-US" sz="2600" dirty="0">
                <a:solidFill>
                  <a:schemeClr val="tx1"/>
                </a:solidFill>
                <a:latin typeface="Times New Roman" panose="02020603050405020304" pitchFamily="18" charset="0"/>
                <a:cs typeface="Times New Roman" panose="02020603050405020304" pitchFamily="18" charset="0"/>
              </a:rPr>
            </a:br>
            <a:r>
              <a:rPr lang="en-US" sz="2600" b="1" dirty="0">
                <a:solidFill>
                  <a:srgbClr val="FF0000"/>
                </a:solidFill>
                <a:latin typeface="Times New Roman" panose="02020603050405020304" pitchFamily="18" charset="0"/>
                <a:cs typeface="Times New Roman" panose="02020603050405020304" pitchFamily="18" charset="0"/>
              </a:rPr>
              <a:t>Update</a:t>
            </a:r>
            <a:r>
              <a:rPr lang="en-US" sz="26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Completed</a:t>
            </a:r>
            <a:r>
              <a:rPr lang="en-US" sz="2600" dirty="0">
                <a:solidFill>
                  <a:schemeClr val="tx1"/>
                </a:solidFill>
                <a:latin typeface="Times New Roman" panose="02020603050405020304" pitchFamily="18" charset="0"/>
                <a:cs typeface="Times New Roman" panose="02020603050405020304" pitchFamily="18" charset="0"/>
              </a:rPr>
              <a:t>. The Law Department reviewed other municipal governments, and found no examples where the number of days for the delivery of legal advice was used as a metric.  We are currently developing new performance metrics and will submit those to the administration in the normal course. </a:t>
            </a:r>
            <a:br>
              <a:rPr lang="en-US"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81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AD0C9-84C4-4514-A65C-6EF979F6D77F}"/>
              </a:ext>
            </a:extLst>
          </p:cNvPr>
          <p:cNvSpPr txBox="1">
            <a:spLocks/>
          </p:cNvSpPr>
          <p:nvPr/>
        </p:nvSpPr>
        <p:spPr>
          <a:xfrm>
            <a:off x="1066800" y="1273900"/>
            <a:ext cx="10058400" cy="4310199"/>
          </a:xfrm>
          <a:prstGeom prst="rect">
            <a:avLst/>
          </a:prstGeom>
        </p:spPr>
        <p:txBody>
          <a:bodyPr anchor="ctr">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2400" b="1" dirty="0">
                <a:solidFill>
                  <a:srgbClr val="FF0000"/>
                </a:solidFill>
                <a:latin typeface="Times New Roman" panose="02020603050405020304" pitchFamily="18" charset="0"/>
                <a:cs typeface="Times New Roman" panose="02020603050405020304" pitchFamily="18" charset="0"/>
              </a:rPr>
              <a:t>Finding # 2</a:t>
            </a:r>
            <a:r>
              <a:rPr lang="en-US" sz="2400" dirty="0">
                <a:solidFill>
                  <a:schemeClr val="tx1"/>
                </a:solidFill>
                <a:latin typeface="Times New Roman" panose="02020603050405020304" pitchFamily="18" charset="0"/>
                <a:cs typeface="Times New Roman" panose="02020603050405020304" pitchFamily="18" charset="0"/>
              </a:rPr>
              <a:t>: Service 869 (MWBOO) Application Initial Review Turnaround Time (days) and Application Review / Process Turnaround Time (Days) could not be validated.</a:t>
            </a:r>
            <a:br>
              <a:rPr lang="en-US" sz="2400" dirty="0">
                <a:solidFill>
                  <a:schemeClr val="tx1"/>
                </a:solidFill>
                <a:latin typeface="Times New Roman" panose="02020603050405020304" pitchFamily="18" charset="0"/>
                <a:cs typeface="Times New Roman" panose="02020603050405020304" pitchFamily="18" charset="0"/>
              </a:rPr>
            </a:br>
            <a:br>
              <a:rPr lang="en-US" sz="2400" dirty="0">
                <a:solidFill>
                  <a:schemeClr val="tx1"/>
                </a:solidFill>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Recommendation 2(a)</a:t>
            </a:r>
            <a:r>
              <a:rPr lang="en-US" sz="2400" dirty="0">
                <a:solidFill>
                  <a:schemeClr val="tx1"/>
                </a:solidFill>
                <a:latin typeface="Times New Roman" panose="02020603050405020304" pitchFamily="18" charset="0"/>
                <a:cs typeface="Times New Roman" panose="02020603050405020304" pitchFamily="18" charset="0"/>
              </a:rPr>
              <a:t>: Develop and implement formal (written, approved, dated) policies and procedures that (1) clearly document how MWBOO performance measures and targets were developed and calculated; and (2) provide guidance and directions to employees for tracking, monitoring, and reporting the performance measure as well as maintaining adequate documentation.  </a:t>
            </a:r>
            <a:br>
              <a:rPr lang="en-US" sz="2400" dirty="0">
                <a:solidFill>
                  <a:schemeClr val="tx1"/>
                </a:solidFill>
                <a:latin typeface="Times New Roman" panose="02020603050405020304" pitchFamily="18" charset="0"/>
                <a:cs typeface="Times New Roman" panose="02020603050405020304" pitchFamily="18" charset="0"/>
              </a:rPr>
            </a:br>
            <a:br>
              <a:rPr lang="en-US" sz="2400" dirty="0">
                <a:solidFill>
                  <a:schemeClr val="tx1"/>
                </a:solidFill>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Update</a:t>
            </a:r>
            <a:r>
              <a:rPr lang="en-US" sz="2400" dirty="0">
                <a:solidFill>
                  <a:schemeClr val="tx1"/>
                </a:solidFill>
                <a:latin typeface="Times New Roman" panose="02020603050405020304" pitchFamily="18" charset="0"/>
                <a:cs typeface="Times New Roman" panose="02020603050405020304" pitchFamily="18" charset="0"/>
              </a:rPr>
              <a:t>: Completed. The performance measures were developed in conjunction with the MWBOO certification review process.  This process was memorialized via SOPs regarding certification adopted in February 2021.  </a:t>
            </a:r>
            <a:br>
              <a:rPr lang="en-US"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1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AD0C9-84C4-4514-A65C-6EF979F6D77F}"/>
              </a:ext>
            </a:extLst>
          </p:cNvPr>
          <p:cNvSpPr txBox="1">
            <a:spLocks/>
          </p:cNvSpPr>
          <p:nvPr/>
        </p:nvSpPr>
        <p:spPr>
          <a:xfrm>
            <a:off x="1066800" y="1273900"/>
            <a:ext cx="10058400" cy="4310199"/>
          </a:xfrm>
          <a:prstGeom prst="rect">
            <a:avLst/>
          </a:prstGeom>
        </p:spPr>
        <p:txBody>
          <a:bodyPr anchor="ctr">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2400" b="1" dirty="0">
                <a:solidFill>
                  <a:srgbClr val="FF0000"/>
                </a:solidFill>
                <a:latin typeface="Times New Roman" panose="02020603050405020304" pitchFamily="18" charset="0"/>
                <a:cs typeface="Times New Roman" panose="02020603050405020304" pitchFamily="18" charset="0"/>
              </a:rPr>
              <a:t>Finding # 2</a:t>
            </a:r>
            <a:r>
              <a:rPr lang="en-US" sz="2400" dirty="0">
                <a:solidFill>
                  <a:schemeClr val="tx1"/>
                </a:solidFill>
                <a:latin typeface="Times New Roman" panose="02020603050405020304" pitchFamily="18" charset="0"/>
                <a:cs typeface="Times New Roman" panose="02020603050405020304" pitchFamily="18" charset="0"/>
              </a:rPr>
              <a:t>: Service 869 (MWBOO) Application Initial Review Turnaround Time (days) and Application Review / Process Turnaround Time (Days) could not be validated.</a:t>
            </a:r>
            <a:br>
              <a:rPr lang="en-US" sz="2400" dirty="0">
                <a:solidFill>
                  <a:schemeClr val="tx1"/>
                </a:solidFill>
                <a:latin typeface="Times New Roman" panose="02020603050405020304" pitchFamily="18" charset="0"/>
                <a:cs typeface="Times New Roman" panose="02020603050405020304" pitchFamily="18" charset="0"/>
              </a:rPr>
            </a:br>
            <a:br>
              <a:rPr lang="en-US" sz="2400" dirty="0">
                <a:solidFill>
                  <a:schemeClr val="tx1"/>
                </a:solidFill>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Recommendation 2(b)</a:t>
            </a:r>
            <a:r>
              <a:rPr lang="en-US" sz="2400" dirty="0">
                <a:solidFill>
                  <a:schemeClr val="tx1"/>
                </a:solidFill>
                <a:latin typeface="Times New Roman" panose="02020603050405020304" pitchFamily="18" charset="0"/>
                <a:cs typeface="Times New Roman" panose="02020603050405020304" pitchFamily="18" charset="0"/>
              </a:rPr>
              <a:t>: Fully transition to electronic application of MWBOO certification.  </a:t>
            </a:r>
            <a:br>
              <a:rPr lang="en-US" sz="2400" dirty="0">
                <a:solidFill>
                  <a:schemeClr val="tx1"/>
                </a:solidFill>
                <a:latin typeface="Times New Roman" panose="02020603050405020304" pitchFamily="18" charset="0"/>
                <a:cs typeface="Times New Roman" panose="02020603050405020304" pitchFamily="18" charset="0"/>
              </a:rPr>
            </a:br>
            <a:br>
              <a:rPr lang="en-US" sz="2400" dirty="0">
                <a:solidFill>
                  <a:schemeClr val="tx1"/>
                </a:solidFill>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Update</a:t>
            </a:r>
            <a:r>
              <a:rPr lang="en-US" sz="2400" dirty="0">
                <a:solidFill>
                  <a:schemeClr val="tx1"/>
                </a:solidFill>
                <a:latin typeface="Times New Roman" panose="02020603050405020304" pitchFamily="18" charset="0"/>
                <a:cs typeface="Times New Roman" panose="02020603050405020304" pitchFamily="18" charset="0"/>
              </a:rPr>
              <a:t>: Completed. MWBOO now has all certification applications available electronically via the MWBOO website, and applications can be completed and submitted fully online.  All applications, requests for information, and expansion of services are submitted via Smartsheets and tracked electronically.  Additionally, business are able to access every MWBOO form digitally via MWBOO’s website.  </a:t>
            </a:r>
            <a:br>
              <a:rPr lang="en-US"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3937267"/>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9546D4C16DF8469370DF54BC4F6A3B" ma:contentTypeVersion="11" ma:contentTypeDescription="Create a new document." ma:contentTypeScope="" ma:versionID="21f5fa4e439d3a67bdadf67e1851387b">
  <xsd:schema xmlns:xsd="http://www.w3.org/2001/XMLSchema" xmlns:xs="http://www.w3.org/2001/XMLSchema" xmlns:p="http://schemas.microsoft.com/office/2006/metadata/properties" xmlns:ns3="2ed06076-1943-407e-9ac7-c521c8b2abf0" xmlns:ns4="5a5f182f-9804-4fa0-a7b8-2637ee31141b" targetNamespace="http://schemas.microsoft.com/office/2006/metadata/properties" ma:root="true" ma:fieldsID="6c64afc84702f492a306b216cb7707c2" ns3:_="" ns4:_="">
    <xsd:import namespace="2ed06076-1943-407e-9ac7-c521c8b2abf0"/>
    <xsd:import namespace="5a5f182f-9804-4fa0-a7b8-2637ee31141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d06076-1943-407e-9ac7-c521c8b2ab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5f182f-9804-4fa0-a7b8-2637ee31141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EF4E78-7C08-4487-90FE-74455A2D6F37}">
  <ds:schemaRefs>
    <ds:schemaRef ds:uri="http://schemas.microsoft.com/office/infopath/2007/PartnerControls"/>
    <ds:schemaRef ds:uri="http://purl.org/dc/dcmitype/"/>
    <ds:schemaRef ds:uri="http://www.w3.org/XML/1998/namespace"/>
    <ds:schemaRef ds:uri="http://purl.org/dc/elements/1.1/"/>
    <ds:schemaRef ds:uri="http://schemas.microsoft.com/office/2006/documentManagement/types"/>
    <ds:schemaRef ds:uri="5a5f182f-9804-4fa0-a7b8-2637ee31141b"/>
    <ds:schemaRef ds:uri="http://schemas.microsoft.com/office/2006/metadata/properties"/>
    <ds:schemaRef ds:uri="http://schemas.openxmlformats.org/package/2006/metadata/core-properties"/>
    <ds:schemaRef ds:uri="2ed06076-1943-407e-9ac7-c521c8b2abf0"/>
    <ds:schemaRef ds:uri="http://purl.org/dc/terms/"/>
  </ds:schemaRefs>
</ds:datastoreItem>
</file>

<file path=customXml/itemProps2.xml><?xml version="1.0" encoding="utf-8"?>
<ds:datastoreItem xmlns:ds="http://schemas.openxmlformats.org/officeDocument/2006/customXml" ds:itemID="{7EF7BCF7-F471-4C32-87D4-68DB90B1568B}">
  <ds:schemaRefs>
    <ds:schemaRef ds:uri="http://schemas.microsoft.com/sharepoint/v3/contenttype/forms"/>
  </ds:schemaRefs>
</ds:datastoreItem>
</file>

<file path=customXml/itemProps3.xml><?xml version="1.0" encoding="utf-8"?>
<ds:datastoreItem xmlns:ds="http://schemas.openxmlformats.org/officeDocument/2006/customXml" ds:itemID="{27FE83FC-7C05-43AD-A5EE-75955C9090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d06076-1943-407e-9ac7-c521c8b2abf0"/>
    <ds:schemaRef ds:uri="5a5f182f-9804-4fa0-a7b8-2637ee3114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{D11B310E-1240-4DFD-8845-1C262E1DE0FB}tf56160789_win32</Template>
  <TotalTime>95</TotalTime>
  <Words>492</Words>
  <Application>Microsoft Office PowerPoint</Application>
  <PresentationFormat>Widescreen</PresentationFormat>
  <Paragraphs>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Bookman Old Style</vt:lpstr>
      <vt:lpstr>Calibri</vt:lpstr>
      <vt:lpstr>Franklin Gothic Book</vt:lpstr>
      <vt:lpstr>Times New Roman</vt:lpstr>
      <vt:lpstr>1_RetrospectVTI</vt:lpstr>
      <vt:lpstr>Law Department Audit Status Report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Department</dc:title>
  <dc:creator>Salsbury, Stephen</dc:creator>
  <cp:lastModifiedBy>Salsbury, Stephen</cp:lastModifiedBy>
  <cp:revision>4</cp:revision>
  <dcterms:created xsi:type="dcterms:W3CDTF">2021-12-20T17:38:43Z</dcterms:created>
  <dcterms:modified xsi:type="dcterms:W3CDTF">2021-12-21T16:32:09Z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0x010100A19546D4C16DF8469370DF54BC4F6A3B</vt:lpwstr>
  </property>
</Properties>
</file>